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21"/>
  </p:notesMasterIdLst>
  <p:sldIdLst>
    <p:sldId id="274" r:id="rId3"/>
    <p:sldId id="275" r:id="rId4"/>
    <p:sldId id="276" r:id="rId5"/>
    <p:sldId id="277" r:id="rId6"/>
    <p:sldId id="287" r:id="rId7"/>
    <p:sldId id="278" r:id="rId8"/>
    <p:sldId id="286" r:id="rId9"/>
    <p:sldId id="279" r:id="rId10"/>
    <p:sldId id="280" r:id="rId11"/>
    <p:sldId id="288" r:id="rId12"/>
    <p:sldId id="289" r:id="rId13"/>
    <p:sldId id="281" r:id="rId14"/>
    <p:sldId id="290" r:id="rId15"/>
    <p:sldId id="283" r:id="rId16"/>
    <p:sldId id="284" r:id="rId17"/>
    <p:sldId id="291" r:id="rId18"/>
    <p:sldId id="285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78258"/>
  </p:normalViewPr>
  <p:slideViewPr>
    <p:cSldViewPr snapToGrid="0">
      <p:cViewPr varScale="1">
        <p:scale>
          <a:sx n="200" d="100"/>
          <a:sy n="200" d="100"/>
        </p:scale>
        <p:origin x="11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94" d="100"/>
          <a:sy n="194" d="100"/>
        </p:scale>
        <p:origin x="60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25296-A18B-4E1B-A87F-5B0F15AE664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9C6FC-FF7A-42EA-AB0C-7421F5784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3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8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input assumptions or meet. </a:t>
            </a:r>
          </a:p>
          <a:p>
            <a:r>
              <a:rPr lang="en-US" dirty="0"/>
              <a:t>That means all the output guarantees hold.</a:t>
            </a:r>
          </a:p>
          <a:p>
            <a:r>
              <a:rPr lang="en-US" dirty="0"/>
              <a:t>And together, those imply the system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CASE: design in cyber-resiliency for complex cyber-physical systems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BriefCase</a:t>
            </a:r>
            <a:r>
              <a:rPr lang="en-US" dirty="0"/>
              <a:t> is a toolset that is integrated into the OSATE AADL environment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GearCASE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DCRYPPS</a:t>
            </a:r>
            <a:r>
              <a:rPr lang="en-US" dirty="0"/>
              <a:t> are cyber-vulnerability analysis tools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Resolint</a:t>
            </a:r>
            <a:r>
              <a:rPr lang="en-US" dirty="0"/>
              <a:t> is a static analysis tool for model guideline conformance</a:t>
            </a:r>
          </a:p>
          <a:p>
            <a:r>
              <a:rPr lang="en-US" dirty="0">
                <a:solidFill>
                  <a:schemeClr val="accent1"/>
                </a:solidFill>
              </a:rPr>
              <a:t>Resolute</a:t>
            </a:r>
            <a:r>
              <a:rPr lang="en-US" dirty="0"/>
              <a:t> is a tool for constructing assurance cases</a:t>
            </a:r>
          </a:p>
          <a:p>
            <a:r>
              <a:rPr lang="en-US" dirty="0">
                <a:solidFill>
                  <a:schemeClr val="accent1"/>
                </a:solidFill>
              </a:rPr>
              <a:t>AGREE</a:t>
            </a:r>
            <a:r>
              <a:rPr lang="en-US" dirty="0"/>
              <a:t> is a tool for compositional assume-guarantee model checking</a:t>
            </a:r>
          </a:p>
          <a:p>
            <a:r>
              <a:rPr lang="en-US" dirty="0">
                <a:solidFill>
                  <a:schemeClr val="accent1"/>
                </a:solidFill>
              </a:rPr>
              <a:t>SPLAT</a:t>
            </a:r>
            <a:r>
              <a:rPr lang="en-US" dirty="0"/>
              <a:t> is a tool automatic synthesis of AGREE specifications</a:t>
            </a:r>
          </a:p>
          <a:p>
            <a:r>
              <a:rPr lang="en-US" dirty="0">
                <a:solidFill>
                  <a:schemeClr val="accent1"/>
                </a:solidFill>
              </a:rPr>
              <a:t>HAMR</a:t>
            </a:r>
            <a:r>
              <a:rPr lang="en-US" dirty="0"/>
              <a:t> is a tool for automatic synthesis the communication fabric between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Component behavior is defined by contracts that can be analyzed. After the cyber-threat analysis, the the AI gets a contract that says it’s outputs are unconstrained.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Waypoint manager contract in updated to assume its inputs are well-formed.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requires and the WM and note that the AI ensures nothing!!</a:t>
            </a:r>
          </a:p>
          <a:p>
            <a:endParaRPr lang="en-US" dirty="0"/>
          </a:p>
          <a:p>
            <a:r>
              <a:rPr lang="en-US" dirty="0"/>
              <a:t>Show the AGREE analysis that fails.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requires and the WM and note that the AI ensures nothing!!</a:t>
            </a:r>
          </a:p>
          <a:p>
            <a:endParaRPr lang="en-US" dirty="0"/>
          </a:p>
          <a:p>
            <a:r>
              <a:rPr lang="en-US" dirty="0"/>
              <a:t>Show the AGREE analysis that fails.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6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8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0972800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09600" y="1682496"/>
            <a:ext cx="10972800" cy="4401760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3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391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895352"/>
            <a:ext cx="10972800" cy="4188904"/>
          </a:xfr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4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1379"/>
            <a:ext cx="10972800" cy="4664517"/>
          </a:xfrm>
        </p:spPr>
        <p:txBody>
          <a:bodyPr>
            <a:noAutofit/>
          </a:bodyPr>
          <a:lstStyle>
            <a:lvl1pPr marL="311143" indent="-31114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6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06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82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414267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4"/>
            <a:ext cx="4145280" cy="3229565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1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5608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33416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53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1"/>
            <a:ext cx="5386917" cy="432751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67" y="1754660"/>
            <a:ext cx="5386917" cy="431885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9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8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2077"/>
            <a:ext cx="10972800" cy="4708975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DD90CB-1EDF-48E1-BC72-0C5983054F42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77685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| Black | Bombardier Challe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1E556-6413-2748-8C90-1490CB30C34A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"/>
            <a:ext cx="12192000" cy="68600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E1708-9243-4A88-A0A5-D260B7B62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429F49EF-383E-43F9-9E97-7A0B53287D22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bg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bg1"/>
                </a:solidFill>
              </a:rPr>
              <a:t>Collins Aerospace</a:t>
            </a:r>
            <a:endParaRPr lang="en-US" sz="800" spc="0" baseline="0" dirty="0">
              <a:solidFill>
                <a:schemeClr val="bg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D53113AF-C9CA-4D81-B08C-462C910D30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1461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| F-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11643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72135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3C2B1-4AE8-4340-B6D4-45C63064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31" y="6263375"/>
            <a:ext cx="2084832" cy="3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3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| White | F-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13D5E0-87F7-496C-93FF-D2496625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11643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72135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D4B673-00C8-4258-B5F1-292D454E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" y="6263375"/>
            <a:ext cx="2084832" cy="3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 | White | JTA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0334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63840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645D6060-DB70-491D-BA0F-B560C8EDAD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57698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| White | Airbus A3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AE72-72D5-774B-BB51-17A7F91B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B4238-3694-49D7-BE0D-0692B3D5F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085BA19-55C6-4C03-91B2-521DB5A34C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6AA15C9-8D19-4E6A-9E7D-3E46D2F67B30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tx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F04D1304-469D-47D9-A0A8-AE71ECC27F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4432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3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1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09600" y="609600"/>
            <a:ext cx="115824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7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9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3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237379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1237379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3792" y="164195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379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6400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0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902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40880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1118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38148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9840" y="1806231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00951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59024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5902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5009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009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859024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59024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93792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93792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0880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40880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723755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23755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67423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31280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31280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19904" y="3174296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81990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381488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81488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322776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1322776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3792" y="166666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00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902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93792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40880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1118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38148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11184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39840" y="1821268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25663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500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500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82244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82244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3792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93792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032647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032647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37767" y="5516339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37767" y="5822192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38148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8148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804416" y="3034200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39840" y="3214946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39840" y="3712305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17848" y="3194665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917848" y="3699061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859736" y="3186213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859736" y="3690609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0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E489-042B-42AF-8000-3144E029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B35A-6ADA-4721-ABAA-9BC8648A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6306-926A-49EB-8679-2130D565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624-2344-46A6-8270-A2D79BCF4266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4AC9D-7425-4668-B887-5E7BD081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3455A-F74A-4CBB-ADBC-61EBDC14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6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0972800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09600" y="1682496"/>
            <a:ext cx="10972800" cy="4401760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3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2077"/>
            <a:ext cx="10972800" cy="4708975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2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3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6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7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37175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5"/>
            <a:ext cx="4145280" cy="28044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24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081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2862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7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2"/>
            <a:ext cx="5386917" cy="437267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367" y="1754661"/>
            <a:ext cx="5386917" cy="436392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66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2D24D-4C09-1045-A1DC-71AFF869A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93"/>
          <a:stretch/>
        </p:blipFill>
        <p:spPr>
          <a:xfrm rot="5400000">
            <a:off x="-619035" y="619037"/>
            <a:ext cx="6858001" cy="56199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F84B69-E00D-6C48-AA83-A9DA1295F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98842" y="3741417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b="0" spc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563264-7759-FA45-9A58-015466D6032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798842" y="4239041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073DC-BC1C-4940-80D4-3F38B2AD95E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798842" y="4736665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phone number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218102-057F-FF40-966C-013A6C221BE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798842" y="5234289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6798838" y="3121229"/>
            <a:ext cx="334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200" cap="all" spc="667" dirty="0">
                <a:solidFill>
                  <a:srgbClr val="E4551F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77BC2-6090-4087-8B29-C898F11D77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706B3-B467-43B9-BA08-701CC04B98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3" name="Logo">
            <a:extLst>
              <a:ext uri="{FF2B5EF4-FFF2-40B4-BE49-F238E27FC236}">
                <a16:creationId xmlns:a16="http://schemas.microsoft.com/office/drawing/2014/main" id="{D2752B59-9A51-45EB-8E16-58ED2B50978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99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5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317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895352"/>
            <a:ext cx="10972800" cy="4188904"/>
          </a:xfr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09705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1379"/>
            <a:ext cx="10972800" cy="4664517"/>
          </a:xfrm>
        </p:spPr>
        <p:txBody>
          <a:bodyPr>
            <a:noAutofit/>
          </a:bodyPr>
          <a:lstStyle>
            <a:lvl1pPr marL="311143" indent="-31114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8391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37175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5"/>
            <a:ext cx="4145280" cy="28044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2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87095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75234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414267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4"/>
            <a:ext cx="4145280" cy="3229565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2632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5608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33416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67767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1"/>
            <a:ext cx="5386917" cy="432751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67" y="1754660"/>
            <a:ext cx="5386917" cy="431885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80618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6828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E82E80-41F8-5A4F-9047-2FA2E9AB9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"/>
            <a:ext cx="12192000" cy="68600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F84B69-E00D-6C48-AA83-A9DA1295F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7" y="1259991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b="0" spc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563264-7759-FA45-9A58-015466D6032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09607" y="1757615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073DC-BC1C-4940-80D4-3F38B2AD95E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09607" y="2255239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phone number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218102-057F-FF40-966C-013A6C221BE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09607" y="2752863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609606" y="539394"/>
            <a:ext cx="334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200" cap="all" spc="667" dirty="0">
                <a:solidFill>
                  <a:srgbClr val="E4551F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78E9DC-11A7-CF4E-B1F7-52C339AF06AB}"/>
              </a:ext>
            </a:extLst>
          </p:cNvPr>
          <p:cNvSpPr/>
          <p:nvPr userDrawn="1"/>
        </p:nvSpPr>
        <p:spPr>
          <a:xfrm>
            <a:off x="11338560" y="6345319"/>
            <a:ext cx="24384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 defTabSz="609585"/>
            <a:fld id="{84BE33A8-B07C-4AE5-8AD6-5B92B3138622}" type="slidenum">
              <a:rPr lang="en-US" altLang="en-US" sz="933" smtClean="0">
                <a:solidFill>
                  <a:srgbClr val="000000"/>
                </a:solidFill>
                <a:latin typeface="Arial Regular"/>
                <a:cs typeface="DIN-Light"/>
              </a:rPr>
              <a:pPr algn="r" defTabSz="609585"/>
              <a:t>‹#›</a:t>
            </a:fld>
            <a:endParaRPr lang="en-US" sz="933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F7E62-1891-41BC-9587-0F6EBB49CA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E127E-DD74-471A-8806-229EE1EAA7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D1BDDFD5-0F37-45EF-B70A-812ACFCC40F8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8" name="Logo">
            <a:extLst>
              <a:ext uri="{FF2B5EF4-FFF2-40B4-BE49-F238E27FC236}">
                <a16:creationId xmlns:a16="http://schemas.microsoft.com/office/drawing/2014/main" id="{329548B0-4CBC-40F8-BD6C-677083305E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1987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36109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DD90CB-1EDF-48E1-BC72-0C5983054F42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79758229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Black | Bombardier Challe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1E556-6413-2748-8C90-1490CB30C34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"/>
            <a:ext cx="12192000" cy="68600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E1708-9243-4A88-A0A5-D260B7B62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429F49EF-383E-43F9-9E97-7A0B53287D22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000000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D53113AF-C9CA-4D81-B08C-462C910D307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76609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081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2862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6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Black | Ha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9FFCA-C102-834E-AF56-E25BB0BB9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6EE12-2075-4712-88B7-927E2CEC0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13795CB-82BB-40B3-85BB-CAE2337CB2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A8E133F-A19F-41F1-8D97-E02F31BA083F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4D69F79E-21F5-4EDE-AE84-DD0990101D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36173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White | Sikorsky MH-60 Black Haw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C3F82-8FA0-924D-8A57-29989F6A4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" y="0"/>
            <a:ext cx="12192000" cy="68600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3865062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525554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645D6060-DB70-491D-BA0F-B560C8EDADD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77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White | Airbus A3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AE72-72D5-774B-BB51-17A7F91B7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B4238-3694-49D7-BE0D-0692B3D5F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085BA19-55C6-4C03-91B2-521DB5A34C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6AA15C9-8D19-4E6A-9E7D-3E46D2F67B30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000000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F04D1304-469D-47D9-A0A8-AE71ECC27F6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6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07196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0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1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09600" y="609600"/>
            <a:ext cx="115824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5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3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8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9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45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2"/>
            <a:ext cx="5386917" cy="437267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367" y="1754661"/>
            <a:ext cx="5386917" cy="436392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20695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237379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1237379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3792" y="164195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379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6400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0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902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40880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1118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38148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9840" y="1806231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00951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59024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5902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5009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009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859024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59024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93792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93792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0880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40880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723755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23755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67423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31280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31280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19904" y="3174296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81990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381488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81488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4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322776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1322776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3792" y="166666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00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902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93792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40880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1118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38148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11184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39840" y="1821268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25663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500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500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82244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82244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3792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93792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032647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032647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37767" y="5516339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37767" y="5822192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38148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8148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804416" y="3034200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39840" y="3214946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39840" y="3712305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17848" y="3194665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917848" y="3699061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859736" y="3186213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859736" y="3690609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3047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2080"/>
            <a:ext cx="10972800" cy="470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66827"/>
            <a:ext cx="10972800" cy="75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360" y="6446011"/>
            <a:ext cx="5791200" cy="375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800" spc="0" baseline="0" dirty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560" y="6343070"/>
            <a:ext cx="30480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933" b="0" i="0" smtClean="0">
                <a:latin typeface="Arial Regular"/>
                <a:cs typeface="DIN-Light"/>
              </a:defRPr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B4023E06-5263-4C9E-8BEF-4E169EF292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43252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7" r:id="rId36"/>
  </p:sldLayoutIdLst>
  <p:txStyles>
    <p:titleStyle>
      <a:lvl1pPr algn="l" defTabSz="609555" rtl="0" eaLnBrk="1" latinLnBrk="0" hangingPunct="1">
        <a:spcBef>
          <a:spcPct val="0"/>
        </a:spcBef>
        <a:buNone/>
        <a:defRPr sz="3200" b="0" i="0" kern="1200" cap="all" spc="4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43" indent="-311143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377" indent="-300559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2080"/>
            <a:ext cx="10972800" cy="470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66827"/>
            <a:ext cx="10972800" cy="75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360" y="6446011"/>
            <a:ext cx="5791200" cy="375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800" spc="0" baseline="0" dirty="0">
                <a:solidFill>
                  <a:schemeClr val="accent1"/>
                </a:solidFill>
              </a:defRPr>
            </a:lvl1pPr>
          </a:lstStyle>
          <a:p>
            <a:pPr defTabSz="609585"/>
            <a:endParaRPr lang="en-US"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560" y="6343069"/>
            <a:ext cx="30480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933" b="0" i="0" smtClean="0">
                <a:latin typeface="Arial Regular"/>
                <a:cs typeface="DIN-Light"/>
              </a:defRPr>
            </a:lvl1pPr>
          </a:lstStyle>
          <a:p>
            <a:pPr algn="r" defTabSz="609585"/>
            <a:fld id="{01517C5A-21C8-4A78-AA4B-D0D5DD5ADE52}" type="slidenum">
              <a:rPr lang="en-US" smtClean="0">
                <a:solidFill>
                  <a:srgbClr val="FFFFFF"/>
                </a:solidFill>
              </a:rPr>
              <a:pPr algn="r" defTabSz="609585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2021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B4023E06-5263-4C9E-8BEF-4E169EF292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15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</p:sldLayoutIdLst>
  <p:transition>
    <p:wipe dir="r"/>
  </p:transition>
  <p:hf hdr="0" ftr="0" dt="0"/>
  <p:txStyles>
    <p:titleStyle>
      <a:lvl1pPr algn="l" defTabSz="609555" rtl="0" eaLnBrk="1" latinLnBrk="0" hangingPunct="1">
        <a:spcBef>
          <a:spcPct val="0"/>
        </a:spcBef>
        <a:buNone/>
        <a:defRPr sz="3200" b="0" i="0" kern="1200" cap="all" spc="4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43" indent="-311143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377" indent="-300559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41FFF-F5DC-4812-956D-C47B1ACF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957"/>
            <a:ext cx="6495845" cy="1230788"/>
          </a:xfrm>
        </p:spPr>
        <p:txBody>
          <a:bodyPr/>
          <a:lstStyle/>
          <a:p>
            <a:r>
              <a:rPr lang="en-US" dirty="0"/>
              <a:t>Cyber Assured Systems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54933-E519-4F90-9E10-7759951B22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599" y="4643947"/>
            <a:ext cx="6821103" cy="1006167"/>
          </a:xfrm>
        </p:spPr>
        <p:txBody>
          <a:bodyPr/>
          <a:lstStyle/>
          <a:p>
            <a:r>
              <a:rPr lang="en-US" sz="1600" b="1" dirty="0"/>
              <a:t>Synthesizing Verified Components</a:t>
            </a:r>
          </a:p>
          <a:p>
            <a:r>
              <a:rPr lang="en-US" sz="1600" b="1" dirty="0"/>
              <a:t>for Cyber Assured Systems Engineering</a:t>
            </a:r>
          </a:p>
        </p:txBody>
      </p:sp>
      <p:pic>
        <p:nvPicPr>
          <p:cNvPr id="7" name="Picture 4" descr="Image result for univ of kansas logo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9FFFD"/>
              </a:clrFrom>
              <a:clrTo>
                <a:srgbClr val="F9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317" y="5699003"/>
            <a:ext cx="1379491" cy="32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kansas state university logo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BFFFE"/>
              </a:clrFrom>
              <a:clrTo>
                <a:srgbClr val="FB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9825" y="5694086"/>
            <a:ext cx="1323975" cy="3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adventiumlabs.com/sites/adventiumlabs.com/themes/contrib/advent/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9176" y="5650114"/>
            <a:ext cx="1247775" cy="4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ata61 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6694" y="5565057"/>
            <a:ext cx="926254" cy="5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146957">
            <a:off x="8202511" y="217983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Arial" panose="020B0604020202020204" pitchFamily="34" charset="0"/>
              </a:rPr>
              <a:t>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7C5A-21C8-4A78-AA4B-D0D5DD5ADE52}" type="slidenum">
              <a:rPr kumimoji="0" lang="en-US" sz="9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egular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egular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A0EC5-E6B6-B44A-BC9A-167E4AC0C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1" y="5565057"/>
            <a:ext cx="1189358" cy="7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Monitor TO DETECT BAD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E0E1C-3E8F-7C45-B7BF-23C90E9CA25B}"/>
              </a:ext>
            </a:extLst>
          </p:cNvPr>
          <p:cNvSpPr/>
          <p:nvPr/>
        </p:nvSpPr>
        <p:spPr>
          <a:xfrm>
            <a:off x="165100" y="1510596"/>
            <a:ext cx="1193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(Response);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req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(Request);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current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(req =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previous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(req </a:t>
            </a:r>
            <a:r>
              <a:rPr lang="en-US" b="1" dirty="0">
                <a:latin typeface="Menlo" panose="020B0609030804020204" pitchFamily="49" charset="0"/>
              </a:rPr>
              <a:t>and 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 </a:t>
            </a:r>
            <a:r>
              <a:rPr lang="en-US" b="1" dirty="0">
                <a:latin typeface="Menlo" panose="020B0609030804020204" pitchFamily="49" charset="0"/>
              </a:rPr>
              <a:t>-&gt;</a:t>
            </a:r>
            <a:r>
              <a:rPr lang="en-US" dirty="0">
                <a:latin typeface="Menlo" panose="020B0609030804020204" pitchFamily="49" charset="0"/>
              </a:rPr>
              <a:t> </a:t>
            </a:r>
          </a:p>
          <a:p>
            <a:r>
              <a:rPr lang="en-US" b="1" dirty="0">
                <a:latin typeface="Menlo" panose="020B0609030804020204" pitchFamily="49" charset="0"/>
              </a:rPr>
              <a:t>  pre</a:t>
            </a:r>
            <a:r>
              <a:rPr lang="en-US" dirty="0">
                <a:latin typeface="Menlo" panose="020B0609030804020204" pitchFamily="49" charset="0"/>
              </a:rPr>
              <a:t>(req </a:t>
            </a:r>
            <a:r>
              <a:rPr lang="en-US" b="1" dirty="0">
                <a:latin typeface="Menlo" panose="020B0609030804020204" pitchFamily="49" charset="0"/>
              </a:rPr>
              <a:t>and 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req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policy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current </a:t>
            </a:r>
            <a:r>
              <a:rPr lang="en-US" b="1" dirty="0">
                <a:latin typeface="Menlo" panose="020B0609030804020204" pitchFamily="49" charset="0"/>
              </a:rPr>
              <a:t>or</a:t>
            </a:r>
            <a:r>
              <a:rPr lang="en-US" dirty="0">
                <a:latin typeface="Menlo" panose="020B0609030804020204" pitchFamily="49" charset="0"/>
              </a:rPr>
              <a:t> previous;</a:t>
            </a:r>
          </a:p>
          <a:p>
            <a:endParaRPr lang="en-US" b="1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alert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policy) -&gt; ((</a:t>
            </a:r>
            <a:r>
              <a:rPr lang="en-US" dirty="0" err="1">
                <a:latin typeface="Menlo" panose="020B0609030804020204" pitchFamily="49" charset="0"/>
              </a:rPr>
              <a:t>is_latched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pre(alert)) </a:t>
            </a:r>
            <a:r>
              <a:rPr lang="en-US" b="1" dirty="0">
                <a:latin typeface="Menlo" panose="020B0609030804020204" pitchFamily="49" charset="0"/>
              </a:rPr>
              <a:t>or not</a:t>
            </a:r>
            <a:r>
              <a:rPr lang="en-US" dirty="0">
                <a:latin typeface="Menlo" panose="020B0609030804020204" pitchFamily="49" charset="0"/>
              </a:rPr>
              <a:t> policy);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Monitor_Alert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"Alert port tracks alert variable"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(Alert) = alert;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Monitor_Output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"Output if not alerted"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latin typeface="Menlo" panose="020B0609030804020204" pitchFamily="49" charset="0"/>
              </a:rPr>
              <a:t>  </a:t>
            </a:r>
            <a:r>
              <a:rPr lang="en-US" b="1" dirty="0">
                <a:latin typeface="Menlo" panose="020B0609030804020204" pitchFamily="49" charset="0"/>
              </a:rPr>
              <a:t>if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not </a:t>
            </a:r>
            <a:r>
              <a:rPr lang="en-US" dirty="0">
                <a:latin typeface="Menlo" panose="020B0609030804020204" pitchFamily="49" charset="0"/>
              </a:rPr>
              <a:t>alert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(Response) </a:t>
            </a:r>
            <a:r>
              <a:rPr lang="en-US" b="1" dirty="0"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    event</a:t>
            </a:r>
            <a:r>
              <a:rPr lang="en-US" dirty="0">
                <a:latin typeface="Menlo" panose="020B0609030804020204" pitchFamily="49" charset="0"/>
              </a:rPr>
              <a:t>(Output)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(Output = Response)</a:t>
            </a:r>
          </a:p>
          <a:p>
            <a:r>
              <a:rPr lang="en-US" dirty="0">
                <a:latin typeface="Menlo" panose="020B0609030804020204" pitchFamily="49" charset="0"/>
              </a:rPr>
              <a:t>  </a:t>
            </a:r>
            <a:r>
              <a:rPr lang="en-US" b="1" dirty="0">
                <a:latin typeface="Menlo" panose="020B0609030804020204" pitchFamily="49" charset="0"/>
              </a:rPr>
              <a:t>else</a:t>
            </a:r>
          </a:p>
          <a:p>
            <a:r>
              <a:rPr lang="en-US" dirty="0">
                <a:latin typeface="Menlo" panose="020B0609030804020204" pitchFamily="49" charset="0"/>
              </a:rPr>
              <a:t>    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(Output);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619673F2-AB74-5B4D-BFF7-A8B420CE4781}"/>
              </a:ext>
            </a:extLst>
          </p:cNvPr>
          <p:cNvSpPr/>
          <p:nvPr/>
        </p:nvSpPr>
        <p:spPr>
          <a:xfrm>
            <a:off x="5886594" y="4872072"/>
            <a:ext cx="247506" cy="116283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8652-D5A2-5C4C-BA1B-A3D93D2121F8}"/>
              </a:ext>
            </a:extLst>
          </p:cNvPr>
          <p:cNvSpPr/>
          <p:nvPr/>
        </p:nvSpPr>
        <p:spPr>
          <a:xfrm>
            <a:off x="6375400" y="4982158"/>
            <a:ext cx="327406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Only pass to output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no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</a:t>
            </a:r>
            <a:endParaRPr lang="en-US" sz="2800" b="1" i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C8229E51-A9BF-1145-B84A-E562AEA3369C}"/>
              </a:ext>
            </a:extLst>
          </p:cNvPr>
          <p:cNvSpPr/>
          <p:nvPr/>
        </p:nvSpPr>
        <p:spPr>
          <a:xfrm>
            <a:off x="6267594" y="2357472"/>
            <a:ext cx="247506" cy="116283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2B314-E1FF-6241-BC56-B94A1315F8E4}"/>
              </a:ext>
            </a:extLst>
          </p:cNvPr>
          <p:cNvSpPr/>
          <p:nvPr/>
        </p:nvSpPr>
        <p:spPr>
          <a:xfrm>
            <a:off x="6756400" y="2467558"/>
            <a:ext cx="527050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has </a:t>
            </a:r>
            <a:r>
              <a:rPr lang="en-US" sz="2800" i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rsp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 or 1 step between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en-US" sz="2800" i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rsp</a:t>
            </a:r>
            <a:endParaRPr lang="en-US" sz="2800" i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83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transformed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78F70-01EF-0242-9B20-D1A6C03EE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200"/>
            <a:ext cx="12192000" cy="162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E77DB2-2ECF-FF43-8AA8-60C5E0E07BF2}"/>
              </a:ext>
            </a:extLst>
          </p:cNvPr>
          <p:cNvSpPr/>
          <p:nvPr/>
        </p:nvSpPr>
        <p:spPr>
          <a:xfrm>
            <a:off x="5130800" y="2889250"/>
            <a:ext cx="3359150" cy="8699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2E7A4-5737-C741-9029-6132F6480813}"/>
              </a:ext>
            </a:extLst>
          </p:cNvPr>
          <p:cNvSpPr/>
          <p:nvPr/>
        </p:nvSpPr>
        <p:spPr>
          <a:xfrm>
            <a:off x="987245" y="508257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Added filter and monitor sit between the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WM</a:t>
            </a:r>
          </a:p>
        </p:txBody>
      </p:sp>
    </p:spTree>
    <p:extLst>
      <p:ext uri="{BB962C8B-B14F-4D97-AF65-F5344CB8AC3E}">
        <p14:creationId xmlns:p14="http://schemas.microsoft.com/office/powerpoint/2010/main" val="34905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6D78-D3AB-B448-86E0-8FBE0E0C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Analysis of HARDENED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2EFE2-F405-944C-BA1E-1B69008AD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2312F-DBBB-3747-8CF7-678BC4E2D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447800"/>
            <a:ext cx="10236200" cy="396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EB7D54-89D1-FD46-939E-90C39C41D9B7}"/>
              </a:ext>
            </a:extLst>
          </p:cNvPr>
          <p:cNvSpPr/>
          <p:nvPr/>
        </p:nvSpPr>
        <p:spPr>
          <a:xfrm>
            <a:off x="819090" y="5632673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Contract composition ensures system guarantees</a:t>
            </a:r>
            <a:endParaRPr lang="en-US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143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D4C4-62A0-E14B-9E6F-232B7884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Semantic Embedding IN HOL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F6974-F293-0D43-83BC-55786977D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7F0442-26FB-8043-855F-C5D177067AC5}"/>
              </a:ext>
            </a:extLst>
          </p:cNvPr>
          <p:cNvSpPr/>
          <p:nvPr/>
        </p:nvSpPr>
        <p:spPr>
          <a:xfrm>
            <a:off x="3865576" y="1809591"/>
            <a:ext cx="3727450" cy="16383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-Regular" panose="020B0609030804020204" pitchFamily="49" charset="0"/>
              </a:rPr>
              <a:t>Component</a:t>
            </a:r>
          </a:p>
          <a:p>
            <a:pPr algn="ctr"/>
            <a:endParaRPr lang="en-US" dirty="0">
              <a:latin typeface="Menlo-Regular" panose="020B0609030804020204" pitchFamily="49" charset="0"/>
            </a:endParaRPr>
          </a:p>
          <a:p>
            <a:r>
              <a:rPr lang="en-US" dirty="0">
                <a:latin typeface="Menlo-Regular" panose="020B0609030804020204" pitchFamily="49" charset="0"/>
              </a:rPr>
              <a:t>Assumes    = [a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a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Variables  = [v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v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Guarantees = [g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g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ACD41DF-A349-6E48-978C-BE991DECAF8D}"/>
              </a:ext>
            </a:extLst>
          </p:cNvPr>
          <p:cNvSpPr/>
          <p:nvPr/>
        </p:nvSpPr>
        <p:spPr>
          <a:xfrm>
            <a:off x="1966926" y="2274728"/>
            <a:ext cx="1822450" cy="70802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0</a:t>
            </a:r>
            <a:r>
              <a:rPr lang="en-US" dirty="0"/>
              <a:t>, i</a:t>
            </a:r>
            <a:r>
              <a:rPr lang="en-US" baseline="-25000" dirty="0"/>
              <a:t>1</a:t>
            </a:r>
            <a:r>
              <a:rPr lang="en-US" dirty="0"/>
              <a:t>, i</a:t>
            </a:r>
            <a:r>
              <a:rPr lang="en-US" baseline="-25000" dirty="0"/>
              <a:t>2</a:t>
            </a:r>
            <a:r>
              <a:rPr lang="en-US" dirty="0"/>
              <a:t>, …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85747E9-F9E6-3546-AE94-67AB49D104A4}"/>
              </a:ext>
            </a:extLst>
          </p:cNvPr>
          <p:cNvSpPr/>
          <p:nvPr/>
        </p:nvSpPr>
        <p:spPr>
          <a:xfrm>
            <a:off x="7669226" y="2274727"/>
            <a:ext cx="1822450" cy="70802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baseline="-25000" dirty="0"/>
              <a:t>0</a:t>
            </a:r>
            <a:r>
              <a:rPr lang="en-US" dirty="0"/>
              <a:t>, o</a:t>
            </a:r>
            <a:r>
              <a:rPr lang="en-US" baseline="-25000" dirty="0"/>
              <a:t>1</a:t>
            </a:r>
            <a:r>
              <a:rPr lang="en-US" dirty="0"/>
              <a:t>, o</a:t>
            </a:r>
            <a:r>
              <a:rPr lang="en-US" baseline="-25000" dirty="0"/>
              <a:t>2</a:t>
            </a:r>
            <a:r>
              <a:rPr lang="en-US" dirty="0"/>
              <a:t>,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31CF71-CCD4-C846-BB33-7B5D11E85D60}"/>
              </a:ext>
            </a:extLst>
          </p:cNvPr>
          <p:cNvSpPr/>
          <p:nvPr/>
        </p:nvSpPr>
        <p:spPr>
          <a:xfrm>
            <a:off x="1503768" y="3875248"/>
            <a:ext cx="8451066" cy="980759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any input stream meeting assumes, HOL proves </a:t>
            </a:r>
          </a:p>
          <a:p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guarantees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invariant</a:t>
            </a:r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 computed output stream</a:t>
            </a:r>
          </a:p>
          <a:p>
            <a:endParaRPr lang="en-US" sz="280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E2F0A-7E1F-A447-BFAC-89D6186CA746}"/>
              </a:ext>
            </a:extLst>
          </p:cNvPr>
          <p:cNvSpPr/>
          <p:nvPr/>
        </p:nvSpPr>
        <p:spPr>
          <a:xfrm>
            <a:off x="1766879" y="5283364"/>
            <a:ext cx="8658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 proof confirms 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AGREE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1655300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2DBD-A552-864E-B808-737E988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SPLAT Synthesis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3BEF-266F-574D-BC53-0FA510129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F0ABA9-3057-F64D-BF33-71782743AB76}"/>
              </a:ext>
            </a:extLst>
          </p:cNvPr>
          <p:cNvSpPr/>
          <p:nvPr/>
        </p:nvSpPr>
        <p:spPr>
          <a:xfrm>
            <a:off x="1109676" y="1720850"/>
            <a:ext cx="3727450" cy="16383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-Regular" panose="020B0609030804020204" pitchFamily="49" charset="0"/>
              </a:rPr>
              <a:t>Component</a:t>
            </a:r>
          </a:p>
          <a:p>
            <a:pPr algn="ctr"/>
            <a:endParaRPr lang="en-US" dirty="0">
              <a:latin typeface="Menlo-Regular" panose="020B0609030804020204" pitchFamily="49" charset="0"/>
            </a:endParaRPr>
          </a:p>
          <a:p>
            <a:r>
              <a:rPr lang="en-US" dirty="0">
                <a:latin typeface="Menlo-Regular" panose="020B0609030804020204" pitchFamily="49" charset="0"/>
              </a:rPr>
              <a:t>Assumes    = [a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a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Variables  = [v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v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Guarantees = [g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g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3502D4-1B96-EA4C-BB9A-32A739EF627C}"/>
              </a:ext>
            </a:extLst>
          </p:cNvPr>
          <p:cNvSpPr/>
          <p:nvPr/>
        </p:nvSpPr>
        <p:spPr>
          <a:xfrm>
            <a:off x="7150889" y="1720850"/>
            <a:ext cx="3836974" cy="16383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CakeML</a:t>
            </a:r>
            <a:endParaRPr lang="en-US" sz="2000" dirty="0"/>
          </a:p>
          <a:p>
            <a:pPr algn="ctr"/>
            <a:endParaRPr lang="en-US" sz="2000" dirty="0"/>
          </a:p>
          <a:p>
            <a:r>
              <a:rPr lang="en-US" sz="2000" dirty="0" err="1"/>
              <a:t>stepFn</a:t>
            </a:r>
            <a:r>
              <a:rPr lang="en-US" sz="2000" dirty="0"/>
              <a:t> : input × </a:t>
            </a:r>
            <a:r>
              <a:rPr lang="en-US" sz="2000" dirty="0" err="1"/>
              <a:t>stateVars</a:t>
            </a:r>
            <a:r>
              <a:rPr lang="en-US" sz="2000" dirty="0"/>
              <a:t> →</a:t>
            </a:r>
          </a:p>
          <a:p>
            <a:r>
              <a:rPr lang="en-US" sz="2000" dirty="0"/>
              <a:t>              </a:t>
            </a:r>
            <a:r>
              <a:rPr lang="en-US" sz="2000" dirty="0" err="1"/>
              <a:t>stateVars</a:t>
            </a:r>
            <a:r>
              <a:rPr lang="en-US" sz="2000" dirty="0"/>
              <a:t> × output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DE081C-DF20-8C4D-B16C-1E896932B10A}"/>
              </a:ext>
            </a:extLst>
          </p:cNvPr>
          <p:cNvSpPr/>
          <p:nvPr/>
        </p:nvSpPr>
        <p:spPr>
          <a:xfrm>
            <a:off x="5270500" y="2108200"/>
            <a:ext cx="1600200" cy="86360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71972-E676-4F49-8921-771E7B78B55F}"/>
              </a:ext>
            </a:extLst>
          </p:cNvPr>
          <p:cNvSpPr/>
          <p:nvPr/>
        </p:nvSpPr>
        <p:spPr>
          <a:xfrm>
            <a:off x="2365573" y="3799610"/>
            <a:ext cx="7460852" cy="56967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component step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equivalent to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stepFn</a:t>
            </a:r>
            <a:r>
              <a:rPr lang="en-US" sz="28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455D08-10B1-F04D-B929-0B2BA2944769}"/>
              </a:ext>
            </a:extLst>
          </p:cNvPr>
          <p:cNvSpPr/>
          <p:nvPr/>
        </p:nvSpPr>
        <p:spPr>
          <a:xfrm>
            <a:off x="1766879" y="4809740"/>
            <a:ext cx="8658241" cy="96876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 proves component and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CakeML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interchangeable</a:t>
            </a:r>
          </a:p>
          <a:p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CakeML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verified complier does rest</a:t>
            </a:r>
          </a:p>
        </p:txBody>
      </p:sp>
    </p:spTree>
    <p:extLst>
      <p:ext uri="{BB962C8B-B14F-4D97-AF65-F5344CB8AC3E}">
        <p14:creationId xmlns:p14="http://schemas.microsoft.com/office/powerpoint/2010/main" val="25711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3751-45C8-FD4A-82D0-CB9A8A80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UxAS</a:t>
            </a:r>
            <a:r>
              <a:rPr lang="en-US" dirty="0"/>
              <a:t>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88142-3F2E-524D-A7C7-E9E892C20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C2CE1-3885-5742-BEF6-D874FBEC8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823"/>
            <a:ext cx="12192000" cy="4177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4B0E5-22D9-0F46-AB7A-86ACD31D5078}"/>
              </a:ext>
            </a:extLst>
          </p:cNvPr>
          <p:cNvSpPr/>
          <p:nvPr/>
        </p:nvSpPr>
        <p:spPr>
          <a:xfrm>
            <a:off x="819090" y="551437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Larger, more complex, and deployed on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Odroid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platform</a:t>
            </a:r>
            <a:endParaRPr lang="en-US" sz="28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03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3751-45C8-FD4A-82D0-CB9A8A80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UxAS</a:t>
            </a:r>
            <a:r>
              <a:rPr lang="en-US" dirty="0"/>
              <a:t>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88142-3F2E-524D-A7C7-E9E892C20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3E314-92E0-5946-9C31-6B495E54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0" y="555023"/>
            <a:ext cx="4152900" cy="558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E6EB07-FA82-E748-BE43-EF6F20554CB8}"/>
              </a:ext>
            </a:extLst>
          </p:cNvPr>
          <p:cNvSpPr/>
          <p:nvPr/>
        </p:nvSpPr>
        <p:spPr>
          <a:xfrm>
            <a:off x="7505700" y="698500"/>
            <a:ext cx="59055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B1A37-8544-FA47-B74A-EC174B68558F}"/>
              </a:ext>
            </a:extLst>
          </p:cNvPr>
          <p:cNvSpPr/>
          <p:nvPr/>
        </p:nvSpPr>
        <p:spPr>
          <a:xfrm>
            <a:off x="938470" y="1744360"/>
            <a:ext cx="6862505" cy="336928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Detected  and reported or mitigated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Ground station spoofing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Malicious ground station commands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Malformed missions from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UxAS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Unrequested missions from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UxAS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5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FA58C5-E203-6545-812C-A9DBD3DB20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BriefCASE</a:t>
            </a:r>
            <a:r>
              <a:rPr lang="en-US" dirty="0"/>
              <a:t> is an MBE toolset integrated into the OSATE AADL tool chain</a:t>
            </a:r>
          </a:p>
          <a:p>
            <a:r>
              <a:rPr lang="en-US" dirty="0" err="1"/>
              <a:t>GearCASE</a:t>
            </a:r>
            <a:r>
              <a:rPr lang="en-US" dirty="0"/>
              <a:t> and DCRYPPS provide cyber-analysis given an AADL system design</a:t>
            </a:r>
          </a:p>
          <a:p>
            <a:r>
              <a:rPr lang="en-US" dirty="0"/>
              <a:t>Cyber requirements expressed in AGREE contracts for components and system</a:t>
            </a:r>
          </a:p>
          <a:p>
            <a:r>
              <a:rPr lang="en-US" dirty="0"/>
              <a:t>AGREE analysis proves the composition of contracts meets to requirements</a:t>
            </a:r>
          </a:p>
          <a:p>
            <a:r>
              <a:rPr lang="en-US" dirty="0"/>
              <a:t>AGREE semantic embedding in HOL confirms the result for each </a:t>
            </a:r>
            <a:r>
              <a:rPr lang="en-US" dirty="0" err="1"/>
              <a:t>compenent</a:t>
            </a:r>
            <a:endParaRPr lang="en-US" dirty="0"/>
          </a:p>
          <a:p>
            <a:r>
              <a:rPr lang="en-US" dirty="0"/>
              <a:t>SPLAT synthesizes AGREE to </a:t>
            </a:r>
            <a:r>
              <a:rPr lang="en-US" dirty="0" err="1"/>
              <a:t>CakeML</a:t>
            </a:r>
            <a:r>
              <a:rPr lang="en-US" dirty="0"/>
              <a:t> and proves the two equivalent</a:t>
            </a:r>
          </a:p>
          <a:p>
            <a:r>
              <a:rPr lang="en-US" dirty="0" err="1"/>
              <a:t>CakeML’s</a:t>
            </a:r>
            <a:r>
              <a:rPr lang="en-US" dirty="0"/>
              <a:t> verified compiler turns the synthesized code into a deployable binary</a:t>
            </a:r>
          </a:p>
          <a:p>
            <a:r>
              <a:rPr lang="en-US" dirty="0"/>
              <a:t>Other tools in </a:t>
            </a:r>
            <a:r>
              <a:rPr lang="en-US" dirty="0" err="1"/>
              <a:t>BriefCASE</a:t>
            </a:r>
            <a:r>
              <a:rPr lang="en-US" dirty="0"/>
              <a:t> verify model guidelines (</a:t>
            </a:r>
            <a:r>
              <a:rPr lang="en-US" dirty="0" err="1"/>
              <a:t>Resolint</a:t>
            </a:r>
            <a:r>
              <a:rPr lang="en-US" dirty="0"/>
              <a:t>), build assurance cases (Resolute), transform for seL4, and generate the communication fabric (HAMR)</a:t>
            </a:r>
          </a:p>
          <a:p>
            <a:endParaRPr lang="en-US" dirty="0"/>
          </a:p>
          <a:p>
            <a:r>
              <a:rPr lang="en-US" dirty="0"/>
              <a:t>Working to make AGREE more expressive: better array support and </a:t>
            </a:r>
            <a:r>
              <a:rPr lang="en-US" dirty="0" err="1"/>
              <a:t>interation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1DDC5-DD7B-FD42-A0D4-37084FA9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E5E7B-9936-CF4D-89BB-18132A4A4C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0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C914DE-1F12-4F62-8DCA-4DD37C3E94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Introduce the AADL modeling environment where complete systems are modeled</a:t>
            </a:r>
          </a:p>
          <a:p>
            <a:r>
              <a:rPr lang="en-US" sz="1800" dirty="0"/>
              <a:t>Show existing legacy system that is vulnerable to supply chain attacks: harden legacy systems</a:t>
            </a:r>
          </a:p>
          <a:p>
            <a:r>
              <a:rPr lang="en-US" sz="1800" dirty="0"/>
              <a:t>Approach DARPA CASE Program:</a:t>
            </a:r>
          </a:p>
          <a:p>
            <a:pPr lvl="1"/>
            <a:r>
              <a:rPr lang="en-US" sz="1534" dirty="0"/>
              <a:t>Transform model with filters and monitors to protect from supply chain attack</a:t>
            </a:r>
          </a:p>
          <a:p>
            <a:pPr lvl="1"/>
            <a:r>
              <a:rPr lang="en-US" sz="1534" dirty="0"/>
              <a:t>Formally specify the filter and monitor behavior with AGREE</a:t>
            </a:r>
          </a:p>
          <a:p>
            <a:pPr lvl="1"/>
            <a:r>
              <a:rPr lang="en-US" sz="1534" dirty="0"/>
              <a:t>AGREE analysis to verify the system is hardened to supply chain attack</a:t>
            </a:r>
          </a:p>
          <a:p>
            <a:pPr lvl="1"/>
            <a:r>
              <a:rPr lang="en-US" sz="1534" dirty="0"/>
              <a:t>Synthesize added components from AGREE in a way that preserves the </a:t>
            </a:r>
            <a:r>
              <a:rPr lang="en-US" sz="1534" dirty="0" err="1"/>
              <a:t>meanin</a:t>
            </a:r>
            <a:endParaRPr lang="en-US" sz="1534" dirty="0"/>
          </a:p>
          <a:p>
            <a:pPr lvl="1"/>
            <a:r>
              <a:rPr lang="en-US" sz="1534" dirty="0" err="1"/>
              <a:t>CakeML</a:t>
            </a:r>
            <a:r>
              <a:rPr lang="en-US" sz="1534" dirty="0"/>
              <a:t> To compile to target backend framework</a:t>
            </a:r>
          </a:p>
          <a:p>
            <a:r>
              <a:rPr lang="en-US" sz="1800" dirty="0"/>
              <a:t>Show the AGREE Analysis on the unhardened system---the front end </a:t>
            </a:r>
            <a:r>
              <a:rPr lang="en-US" sz="1800" dirty="0" err="1"/>
              <a:t>GearCase</a:t>
            </a:r>
            <a:r>
              <a:rPr lang="en-US" sz="1800" dirty="0"/>
              <a:t> identifies the supply chain vulnerability and creates the requirement that fails AGREE</a:t>
            </a:r>
          </a:p>
          <a:p>
            <a:r>
              <a:rPr lang="en-US" sz="1800" dirty="0"/>
              <a:t>Show the transform that adds the filter and monitor (one slide each)</a:t>
            </a:r>
          </a:p>
          <a:p>
            <a:r>
              <a:rPr lang="en-US" sz="1800" dirty="0"/>
              <a:t>Explain the specification for the filter</a:t>
            </a:r>
          </a:p>
          <a:p>
            <a:r>
              <a:rPr lang="en-US" sz="1800" dirty="0"/>
              <a:t>Explain the specification for the monitor</a:t>
            </a:r>
          </a:p>
          <a:p>
            <a:r>
              <a:rPr lang="en-US" sz="1800" dirty="0"/>
              <a:t>Show the AGREE analysis that now passes the cyber requirement</a:t>
            </a:r>
          </a:p>
          <a:p>
            <a:r>
              <a:rPr lang="en-US" sz="1800" dirty="0"/>
              <a:t>Explain the semantic model in HOL and its transformation to </a:t>
            </a:r>
            <a:r>
              <a:rPr lang="en-US" sz="1800" dirty="0" err="1"/>
              <a:t>step_fn</a:t>
            </a:r>
            <a:r>
              <a:rPr lang="en-US" sz="1800" dirty="0"/>
              <a:t> in </a:t>
            </a:r>
            <a:r>
              <a:rPr lang="en-US" sz="1800" dirty="0" err="1"/>
              <a:t>CakeML</a:t>
            </a:r>
            <a:r>
              <a:rPr lang="en-US" sz="1800" dirty="0"/>
              <a:t> --- proof certificate that the </a:t>
            </a:r>
            <a:r>
              <a:rPr lang="en-US" sz="1800" dirty="0" err="1"/>
              <a:t>step_fn</a:t>
            </a:r>
            <a:r>
              <a:rPr lang="en-US" sz="1800" dirty="0"/>
              <a:t> preserves the guarantees (if we have it)</a:t>
            </a:r>
          </a:p>
          <a:p>
            <a:r>
              <a:rPr lang="en-US" sz="1800" dirty="0"/>
              <a:t>Show the larger Phase 2 model and explain the added filters and monitors:</a:t>
            </a:r>
          </a:p>
          <a:p>
            <a:pPr lvl="1"/>
            <a:r>
              <a:rPr lang="en-US" sz="1534" dirty="0"/>
              <a:t>Filters on one slide</a:t>
            </a:r>
          </a:p>
          <a:p>
            <a:pPr lvl="1"/>
            <a:r>
              <a:rPr lang="en-US" sz="1534" dirty="0"/>
              <a:t>Geo-fence monitor</a:t>
            </a:r>
          </a:p>
          <a:p>
            <a:pPr lvl="1"/>
            <a:r>
              <a:rPr lang="en-US" sz="1534" dirty="0"/>
              <a:t>Req-monitor</a:t>
            </a:r>
          </a:p>
          <a:p>
            <a:r>
              <a:rPr lang="en-US" sz="1800" dirty="0"/>
              <a:t>Show video of running system</a:t>
            </a:r>
          </a:p>
          <a:p>
            <a:r>
              <a:rPr lang="en-US" sz="1800" dirty="0"/>
              <a:t>Conclusions and Future work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934792-40C1-4D0E-8068-1978FE32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(15 minute Target)</a:t>
            </a:r>
          </a:p>
        </p:txBody>
      </p:sp>
    </p:spTree>
    <p:extLst>
      <p:ext uri="{BB962C8B-B14F-4D97-AF65-F5344CB8AC3E}">
        <p14:creationId xmlns:p14="http://schemas.microsoft.com/office/powerpoint/2010/main" val="203897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AADL 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BE66B-415F-C344-B015-C894A4CA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32217"/>
            <a:ext cx="11938000" cy="27353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94D68B-472A-2E49-973D-736E0B5684A1}"/>
              </a:ext>
            </a:extLst>
          </p:cNvPr>
          <p:cNvSpPr/>
          <p:nvPr/>
        </p:nvSpPr>
        <p:spPr>
          <a:xfrm>
            <a:off x="871653" y="5202535"/>
            <a:ext cx="104486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can this design be cyber-hardened?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B0DDD-84C7-DE40-85FA-0684B8B2C296}"/>
              </a:ext>
            </a:extLst>
          </p:cNvPr>
          <p:cNvSpPr/>
          <p:nvPr/>
        </p:nvSpPr>
        <p:spPr>
          <a:xfrm>
            <a:off x="3359150" y="2882900"/>
            <a:ext cx="3708400" cy="1143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E88275-4364-6448-BED4-091AAB54CA1A}"/>
              </a:ext>
            </a:extLst>
          </p:cNvPr>
          <p:cNvSpPr/>
          <p:nvPr/>
        </p:nvSpPr>
        <p:spPr>
          <a:xfrm>
            <a:off x="7321550" y="2635250"/>
            <a:ext cx="3765550" cy="1143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14F960-C730-F74F-8F85-C6D807D9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846F-E3A9-4346-8B26-97CFE3233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0" y="4501569"/>
            <a:ext cx="304800" cy="235898"/>
          </a:xfrm>
        </p:spPr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295558-5CBB-9F45-AB72-769241C42C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50436" y="1410089"/>
            <a:ext cx="8915400" cy="7585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C</a:t>
            </a:r>
            <a:r>
              <a:rPr lang="en-US" sz="3200" dirty="0"/>
              <a:t>yber </a:t>
            </a:r>
            <a:r>
              <a:rPr lang="en-US" sz="3200" b="1" dirty="0">
                <a:solidFill>
                  <a:schemeClr val="accent1"/>
                </a:solidFill>
              </a:rPr>
              <a:t>A</a:t>
            </a:r>
            <a:r>
              <a:rPr lang="en-US" sz="3200" dirty="0"/>
              <a:t>ssured </a:t>
            </a:r>
            <a:r>
              <a:rPr lang="en-US" sz="3200" b="1" dirty="0">
                <a:solidFill>
                  <a:schemeClr val="accent1"/>
                </a:solidFill>
              </a:rPr>
              <a:t>S</a:t>
            </a:r>
            <a:r>
              <a:rPr lang="en-US" sz="3200" dirty="0"/>
              <a:t>ystems </a:t>
            </a:r>
            <a:r>
              <a:rPr lang="en-US" sz="3200" b="1" dirty="0">
                <a:solidFill>
                  <a:schemeClr val="accent1"/>
                </a:solidFill>
              </a:rPr>
              <a:t>E</a:t>
            </a:r>
            <a:r>
              <a:rPr lang="en-US" sz="3200" dirty="0"/>
              <a:t>ngineering (</a:t>
            </a:r>
            <a:r>
              <a:rPr lang="en-US" sz="3200" dirty="0">
                <a:solidFill>
                  <a:schemeClr val="accent1"/>
                </a:solidFill>
              </a:rPr>
              <a:t>CASE</a:t>
            </a:r>
            <a:r>
              <a:rPr lang="en-US" sz="3200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A9DCC0-9D21-014A-913F-22707A8F445D}"/>
              </a:ext>
            </a:extLst>
          </p:cNvPr>
          <p:cNvSpPr/>
          <p:nvPr/>
        </p:nvSpPr>
        <p:spPr>
          <a:xfrm>
            <a:off x="628650" y="2603500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F55720-5A58-F241-A5F2-D53005BFBD48}"/>
              </a:ext>
            </a:extLst>
          </p:cNvPr>
          <p:cNvSpPr/>
          <p:nvPr/>
        </p:nvSpPr>
        <p:spPr>
          <a:xfrm>
            <a:off x="2884170" y="2611808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6340C1-D83C-9B4B-96F0-4556E6D6C0C0}"/>
              </a:ext>
            </a:extLst>
          </p:cNvPr>
          <p:cNvSpPr/>
          <p:nvPr/>
        </p:nvSpPr>
        <p:spPr>
          <a:xfrm>
            <a:off x="5139690" y="2603500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9453DB-2CC8-5945-A847-D35DB2466CEF}"/>
              </a:ext>
            </a:extLst>
          </p:cNvPr>
          <p:cNvSpPr/>
          <p:nvPr/>
        </p:nvSpPr>
        <p:spPr>
          <a:xfrm>
            <a:off x="4025900" y="3660969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Filters and Monitors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53BEE8-88B3-0E4B-BFAE-F0E84947FDF1}"/>
              </a:ext>
            </a:extLst>
          </p:cNvPr>
          <p:cNvSpPr/>
          <p:nvPr/>
        </p:nvSpPr>
        <p:spPr>
          <a:xfrm>
            <a:off x="7395210" y="2600022"/>
            <a:ext cx="1714500" cy="76835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Resolint</a:t>
            </a:r>
            <a:r>
              <a:rPr lang="en-US" dirty="0"/>
              <a:t> and Transforms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484A36-8655-0E40-B22D-99751E4766C9}"/>
              </a:ext>
            </a:extLst>
          </p:cNvPr>
          <p:cNvSpPr/>
          <p:nvPr/>
        </p:nvSpPr>
        <p:spPr>
          <a:xfrm>
            <a:off x="9650730" y="2600022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AF5CB4-AE17-FB40-8288-A2AC2F0B97F8}"/>
              </a:ext>
            </a:extLst>
          </p:cNvPr>
          <p:cNvSpPr/>
          <p:nvPr/>
        </p:nvSpPr>
        <p:spPr>
          <a:xfrm>
            <a:off x="9650730" y="3660969"/>
            <a:ext cx="1714500" cy="76835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3E7B24F-71C2-A048-B200-6F1D9E4190E6}"/>
              </a:ext>
            </a:extLst>
          </p:cNvPr>
          <p:cNvSpPr/>
          <p:nvPr/>
        </p:nvSpPr>
        <p:spPr>
          <a:xfrm>
            <a:off x="2400935" y="2850847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22C9F4-1AF6-A14E-9858-FE654BEFBE2D}"/>
              </a:ext>
            </a:extLst>
          </p:cNvPr>
          <p:cNvSpPr/>
          <p:nvPr/>
        </p:nvSpPr>
        <p:spPr>
          <a:xfrm>
            <a:off x="467042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7274E7-B43B-BB41-924D-5143D935C1E4}"/>
              </a:ext>
            </a:extLst>
          </p:cNvPr>
          <p:cNvSpPr/>
          <p:nvPr/>
        </p:nvSpPr>
        <p:spPr>
          <a:xfrm>
            <a:off x="691197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64BB3D5-1D82-A04E-9154-65211FF3AFDE}"/>
              </a:ext>
            </a:extLst>
          </p:cNvPr>
          <p:cNvSpPr/>
          <p:nvPr/>
        </p:nvSpPr>
        <p:spPr>
          <a:xfrm>
            <a:off x="916749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ADF73B2-1F4D-E741-B6AE-707BEE22D171}"/>
              </a:ext>
            </a:extLst>
          </p:cNvPr>
          <p:cNvSpPr/>
          <p:nvPr/>
        </p:nvSpPr>
        <p:spPr>
          <a:xfrm rot="2142208">
            <a:off x="9091452" y="3383618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F9E4F5-58C5-1743-9EFE-51CD46CC1D18}"/>
              </a:ext>
            </a:extLst>
          </p:cNvPr>
          <p:cNvSpPr/>
          <p:nvPr/>
        </p:nvSpPr>
        <p:spPr>
          <a:xfrm rot="8546200">
            <a:off x="5782938" y="3498624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2916B40-FF8D-4D48-AB4A-379B01B13F73}"/>
              </a:ext>
            </a:extLst>
          </p:cNvPr>
          <p:cNvSpPr/>
          <p:nvPr/>
        </p:nvSpPr>
        <p:spPr>
          <a:xfrm rot="12815505">
            <a:off x="3489223" y="3498624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C8DCA858-AD0E-B242-9BA0-3A676AE20361}"/>
              </a:ext>
            </a:extLst>
          </p:cNvPr>
          <p:cNvSpPr txBox="1">
            <a:spLocks/>
          </p:cNvSpPr>
          <p:nvPr/>
        </p:nvSpPr>
        <p:spPr>
          <a:xfrm>
            <a:off x="1638300" y="4988788"/>
            <a:ext cx="8915400" cy="758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1143" indent="-311143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0559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887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440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994" indent="-304776" algn="l" defTabSz="60955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 err="1">
                <a:solidFill>
                  <a:schemeClr val="accent1"/>
                </a:solidFill>
              </a:rPr>
              <a:t>BriefCase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is an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OSATE </a:t>
            </a:r>
            <a:r>
              <a:rPr lang="en-US" sz="3200" dirty="0">
                <a:solidFill>
                  <a:schemeClr val="accent1"/>
                </a:solidFill>
              </a:rPr>
              <a:t>integrated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MBE tool set</a:t>
            </a:r>
          </a:p>
        </p:txBody>
      </p:sp>
    </p:spTree>
    <p:extLst>
      <p:ext uri="{BB962C8B-B14F-4D97-AF65-F5344CB8AC3E}">
        <p14:creationId xmlns:p14="http://schemas.microsoft.com/office/powerpoint/2010/main" val="10949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GearCase</a:t>
            </a:r>
            <a:r>
              <a:rPr lang="en-US" dirty="0"/>
              <a:t> and DCRYPPS Cyber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BE66B-415F-C344-B015-C894A4CA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0D2107-C3E2-6849-8A7F-92B2404C4FA3}"/>
              </a:ext>
            </a:extLst>
          </p:cNvPr>
          <p:cNvSpPr/>
          <p:nvPr/>
        </p:nvSpPr>
        <p:spPr>
          <a:xfrm>
            <a:off x="3359150" y="2637254"/>
            <a:ext cx="3676650" cy="113464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Uncontrolled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209FB-23E3-F240-8DFE-13D293A024F5}"/>
              </a:ext>
            </a:extLst>
          </p:cNvPr>
          <p:cNvSpPr/>
          <p:nvPr/>
        </p:nvSpPr>
        <p:spPr>
          <a:xfrm>
            <a:off x="1936854" y="4942087"/>
            <a:ext cx="83183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Must detect and report bad input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(monitor)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8C8B6-1157-D943-ABA9-9CF6A5ECF70B}"/>
              </a:ext>
            </a:extLst>
          </p:cNvPr>
          <p:cNvSpPr/>
          <p:nvPr/>
        </p:nvSpPr>
        <p:spPr>
          <a:xfrm>
            <a:off x="2261647" y="5509757"/>
            <a:ext cx="77957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Must protect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WM</a:t>
            </a:r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from bad input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(filter)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5C036DF-8561-DB41-B648-71658D33ADB4}"/>
              </a:ext>
            </a:extLst>
          </p:cNvPr>
          <p:cNvSpPr/>
          <p:nvPr/>
        </p:nvSpPr>
        <p:spPr>
          <a:xfrm>
            <a:off x="7270750" y="2421354"/>
            <a:ext cx="3867150" cy="10774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23571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Cyber Requirement for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C4556-735A-E444-8DEE-0AD6EBAF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6BBEDB-42EF-FD4F-8CD2-2FDE0C20A985}"/>
              </a:ext>
            </a:extLst>
          </p:cNvPr>
          <p:cNvSpPr/>
          <p:nvPr/>
        </p:nvSpPr>
        <p:spPr>
          <a:xfrm>
            <a:off x="2206162" y="3855808"/>
            <a:ext cx="77796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 if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not bounded relative to a request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25195E-ADDC-2942-ADD0-A5AD55825610}"/>
              </a:ext>
            </a:extLst>
          </p:cNvPr>
          <p:cNvSpPr/>
          <p:nvPr/>
        </p:nvSpPr>
        <p:spPr>
          <a:xfrm>
            <a:off x="3359150" y="2637254"/>
            <a:ext cx="3676650" cy="113464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Uncontrolled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7828A-53CE-1949-8EF8-B381CD1BDB7A}"/>
              </a:ext>
            </a:extLst>
          </p:cNvPr>
          <p:cNvSpPr/>
          <p:nvPr/>
        </p:nvSpPr>
        <p:spPr>
          <a:xfrm>
            <a:off x="7270750" y="2421354"/>
            <a:ext cx="3867150" cy="10774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26718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FA0335-1CE3-EC43-B901-5E14F28D9E73}"/>
              </a:ext>
            </a:extLst>
          </p:cNvPr>
          <p:cNvSpPr/>
          <p:nvPr/>
        </p:nvSpPr>
        <p:spPr>
          <a:xfrm>
            <a:off x="173116" y="2660650"/>
            <a:ext cx="11955384" cy="66793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5BA03-320D-0C45-8B38-C062753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Waypoint Manager Contract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6D1CF-FA8B-0144-B964-F4C6239B6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DACA6-1924-3343-89B0-C68338C31A26}"/>
              </a:ext>
            </a:extLst>
          </p:cNvPr>
          <p:cNvSpPr/>
          <p:nvPr/>
        </p:nvSpPr>
        <p:spPr>
          <a:xfrm>
            <a:off x="173116" y="1297256"/>
            <a:ext cx="11955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</a:rPr>
              <a:t>AutomationResponse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wp 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(Waypoint);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(Start);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</a:rPr>
              <a:t>AirVehicleLocation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assume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"Automation response is well-formed"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WELL_FORMED(</a:t>
            </a:r>
            <a:r>
              <a:rPr lang="en-US" dirty="0" err="1">
                <a:latin typeface="Menlo" panose="020B0609030804020204" pitchFamily="49" charset="0"/>
              </a:rPr>
              <a:t>AutomationResponse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assume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"Air vehicle state is well-formed"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WELL_FORMED(</a:t>
            </a:r>
            <a:r>
              <a:rPr lang="en-US" dirty="0" err="1">
                <a:latin typeface="Menlo" panose="020B0609030804020204" pitchFamily="49" charset="0"/>
              </a:rPr>
              <a:t>AirVehicleLocation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4973D-1392-4548-AE56-D640A03E1FA5}"/>
              </a:ext>
            </a:extLst>
          </p:cNvPr>
          <p:cNvSpPr/>
          <p:nvPr/>
        </p:nvSpPr>
        <p:spPr>
          <a:xfrm>
            <a:off x="173117" y="3593411"/>
            <a:ext cx="11898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once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pre(once);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"Start marks each new automation response"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&lt;=&gt;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"Waypoint coincides with a response"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wp;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"Future waypoints follow response"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wp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(once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latin typeface="Menlo" panose="020B0609030804020204" pitchFamily="49" charset="0"/>
              </a:rPr>
              <a:t>);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"Waypoints are well-formed"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        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wp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WELL_FORMED(Waypoint);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6218B3-7B1F-114F-8578-9245CCF2DCE1}"/>
              </a:ext>
            </a:extLst>
          </p:cNvPr>
          <p:cNvSpPr/>
          <p:nvPr/>
        </p:nvSpPr>
        <p:spPr>
          <a:xfrm>
            <a:off x="2107339" y="5583793"/>
            <a:ext cx="8086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Legacy Waypoint Manager assumes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 inputs</a:t>
            </a:r>
          </a:p>
        </p:txBody>
      </p:sp>
    </p:spTree>
    <p:extLst>
      <p:ext uri="{BB962C8B-B14F-4D97-AF65-F5344CB8AC3E}">
        <p14:creationId xmlns:p14="http://schemas.microsoft.com/office/powerpoint/2010/main" val="36219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BA03-320D-0C45-8B38-C062753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6D1CF-FA8B-0144-B964-F4C6239B6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1EF5C-A7B0-144C-AB56-10ABB49F9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5" y="1454150"/>
            <a:ext cx="10236200" cy="351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7FEF4-7846-3449-88B1-69D8A4791018}"/>
              </a:ext>
            </a:extLst>
          </p:cNvPr>
          <p:cNvSpPr/>
          <p:nvPr/>
        </p:nvSpPr>
        <p:spPr>
          <a:xfrm>
            <a:off x="987245" y="535562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Cyber-requirements fail since the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not protected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5A67C-1095-F64C-B40D-970410B9562E}"/>
              </a:ext>
            </a:extLst>
          </p:cNvPr>
          <p:cNvSpPr/>
          <p:nvPr/>
        </p:nvSpPr>
        <p:spPr>
          <a:xfrm>
            <a:off x="609600" y="2374900"/>
            <a:ext cx="996950" cy="2603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B361D2A-1838-B442-BAEE-76601E258EA1}"/>
              </a:ext>
            </a:extLst>
          </p:cNvPr>
          <p:cNvSpPr/>
          <p:nvPr/>
        </p:nvSpPr>
        <p:spPr>
          <a:xfrm>
            <a:off x="647580" y="3742497"/>
            <a:ext cx="996950" cy="260350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35E22-886C-2C47-A086-16F0E0F3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A8153-D9CD-DE4B-A7FD-1BDF1A7F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Filter to Block bad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33A52-2B7A-834C-98D2-3E438C5706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B6638-1B30-9D49-B70F-379DDB456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3" y="1549073"/>
            <a:ext cx="5130896" cy="34698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01F947-D461-5645-B0F8-094288B1BD6A}"/>
              </a:ext>
            </a:extLst>
          </p:cNvPr>
          <p:cNvSpPr/>
          <p:nvPr/>
        </p:nvSpPr>
        <p:spPr>
          <a:xfrm>
            <a:off x="7067550" y="3232150"/>
            <a:ext cx="190500" cy="19685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35893-B835-8640-A2D3-5BC0885AFBE1}"/>
              </a:ext>
            </a:extLst>
          </p:cNvPr>
          <p:cNvCxnSpPr/>
          <p:nvPr/>
        </p:nvCxnSpPr>
        <p:spPr>
          <a:xfrm flipH="1" flipV="1">
            <a:off x="5811539" y="3143250"/>
            <a:ext cx="1256011" cy="18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Contract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8A50E0-DCEC-644A-81F7-C73341C8D4B5}"/>
              </a:ext>
            </a:extLst>
          </p:cNvPr>
          <p:cNvSpPr/>
          <p:nvPr/>
        </p:nvSpPr>
        <p:spPr>
          <a:xfrm>
            <a:off x="1651000" y="1670388"/>
            <a:ext cx="889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Menlo" panose="020B0609030804020204" pitchFamily="49" charset="0"/>
              </a:rPr>
              <a:t>eq</a:t>
            </a:r>
            <a:r>
              <a:rPr lang="en-US" sz="2000" dirty="0">
                <a:latin typeface="Menlo" panose="020B0609030804020204" pitchFamily="49" charset="0"/>
              </a:rPr>
              <a:t> policy : </a:t>
            </a:r>
            <a:r>
              <a:rPr lang="en-US" sz="2000" b="1" dirty="0">
                <a:latin typeface="Menlo" panose="020B0609030804020204" pitchFamily="49" charset="0"/>
              </a:rPr>
              <a:t>bool</a:t>
            </a:r>
            <a:r>
              <a:rPr lang="en-US" sz="2000" dirty="0">
                <a:latin typeface="Menlo" panose="020B0609030804020204" pitchFamily="49" charset="0"/>
              </a:rPr>
              <a:t> = WELL_FORMED(Input); </a:t>
            </a:r>
          </a:p>
          <a:p>
            <a:endParaRPr lang="en-US" sz="2000" dirty="0">
              <a:latin typeface="Menlo" panose="020B0609030804020204" pitchFamily="49" charset="0"/>
            </a:endParaRPr>
          </a:p>
          <a:p>
            <a:r>
              <a:rPr lang="en-US" sz="2000" b="1" dirty="0">
                <a:latin typeface="Menlo" panose="020B0609030804020204" pitchFamily="49" charset="0"/>
              </a:rPr>
              <a:t>guarantee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Filter_Output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"Filter output is well-formed"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sz="2000" dirty="0">
                <a:latin typeface="Menlo" panose="020B0609030804020204" pitchFamily="49" charset="0"/>
              </a:rPr>
              <a:t>(Input)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policy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>
                <a:latin typeface="Menlo" panose="020B0609030804020204" pitchFamily="49" charset="0"/>
              </a:rPr>
              <a:t>then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  event</a:t>
            </a:r>
            <a:r>
              <a:rPr lang="en-US" sz="2000" dirty="0">
                <a:latin typeface="Menlo" panose="020B0609030804020204" pitchFamily="49" charset="0"/>
              </a:rPr>
              <a:t>(Output)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Output = Input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else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</a:rPr>
              <a:t>not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sz="2000" dirty="0">
                <a:latin typeface="Menlo" panose="020B0609030804020204" pitchFamily="49" charset="0"/>
              </a:rPr>
              <a:t>(Output);</a:t>
            </a:r>
            <a:endParaRPr lang="en-US" sz="20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655E1-0988-5A47-A44F-5336657A2E64}"/>
              </a:ext>
            </a:extLst>
          </p:cNvPr>
          <p:cNvSpPr/>
          <p:nvPr/>
        </p:nvSpPr>
        <p:spPr>
          <a:xfrm>
            <a:off x="1651000" y="4525486"/>
            <a:ext cx="10045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Menlo" panose="020B0609030804020204" pitchFamily="49" charset="0"/>
              </a:rPr>
              <a:t>fun</a:t>
            </a:r>
            <a:r>
              <a:rPr lang="en-US" sz="2000" dirty="0">
                <a:latin typeface="Menlo" panose="020B0609030804020204" pitchFamily="49" charset="0"/>
              </a:rPr>
              <a:t> WELL_FORMED(msg : </a:t>
            </a:r>
            <a:r>
              <a:rPr lang="en-US" sz="2000" dirty="0" err="1">
                <a:latin typeface="Menlo" panose="020B0609030804020204" pitchFamily="49" charset="0"/>
              </a:rPr>
              <a:t>AutomationResponse.Impl</a:t>
            </a:r>
            <a:r>
              <a:rPr lang="en-US" sz="2000" dirty="0">
                <a:latin typeface="Menlo" panose="020B0609030804020204" pitchFamily="49" charset="0"/>
              </a:rPr>
              <a:t>) : </a:t>
            </a:r>
            <a:r>
              <a:rPr lang="en-US" sz="2000" b="1" dirty="0">
                <a:latin typeface="Menlo" panose="020B0609030804020204" pitchFamily="49" charset="0"/>
              </a:rPr>
              <a:t>bool</a:t>
            </a:r>
            <a:r>
              <a:rPr lang="en-US" sz="2000" dirty="0">
                <a:latin typeface="Menlo" panose="020B0609030804020204" pitchFamily="49" charset="0"/>
              </a:rPr>
              <a:t> =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(WELL_FORMED(</a:t>
            </a:r>
            <a:r>
              <a:rPr lang="en-US" sz="2000" dirty="0" err="1">
                <a:latin typeface="Menlo" panose="020B0609030804020204" pitchFamily="49" charset="0"/>
              </a:rPr>
              <a:t>msg.TaskID</a:t>
            </a:r>
            <a:r>
              <a:rPr lang="en-US" sz="2000" dirty="0">
                <a:latin typeface="Menlo" panose="020B0609030804020204" pitchFamily="49" charset="0"/>
              </a:rPr>
              <a:t>))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latin typeface="Menlo" panose="020B0609030804020204" pitchFamily="49" charset="0"/>
              </a:rPr>
              <a:t> (</a:t>
            </a:r>
            <a:r>
              <a:rPr lang="en-US" sz="2000" b="1" dirty="0" err="1">
                <a:latin typeface="Menlo" panose="020B0609030804020204" pitchFamily="49" charset="0"/>
              </a:rPr>
              <a:t>forall</a:t>
            </a:r>
            <a:r>
              <a:rPr lang="en-US" sz="2000" dirty="0">
                <a:latin typeface="Menlo" panose="020B0609030804020204" pitchFamily="49" charset="0"/>
              </a:rPr>
              <a:t> waypoint </a:t>
            </a:r>
            <a:r>
              <a:rPr lang="en-US" sz="2000" b="1" dirty="0">
                <a:latin typeface="Menlo" panose="020B0609030804020204" pitchFamily="49" charset="0"/>
              </a:rPr>
              <a:t>in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msg.Waypoints</a:t>
            </a:r>
            <a:r>
              <a:rPr lang="en-US" sz="2000" dirty="0">
                <a:latin typeface="Menlo" panose="020B0609030804020204" pitchFamily="49" charset="0"/>
              </a:rPr>
              <a:t>, WELL_FORMED(waypoint));</a:t>
            </a:r>
            <a:endParaRPr lang="en-US" sz="20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0B8F0F22-8AA1-9744-835C-302A30A541A1}"/>
              </a:ext>
            </a:extLst>
          </p:cNvPr>
          <p:cNvSpPr/>
          <p:nvPr/>
        </p:nvSpPr>
        <p:spPr>
          <a:xfrm>
            <a:off x="7325179" y="2681323"/>
            <a:ext cx="247506" cy="123583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A66CD-DD63-D840-8747-56E6F2290593}"/>
              </a:ext>
            </a:extLst>
          </p:cNvPr>
          <p:cNvSpPr/>
          <p:nvPr/>
        </p:nvSpPr>
        <p:spPr>
          <a:xfrm>
            <a:off x="7797800" y="2791408"/>
            <a:ext cx="327406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Only pass to output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well-formed</a:t>
            </a:r>
            <a:endParaRPr lang="en-US" sz="28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5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llins_Tech_Data_16x9_optimize2.potx" id="{B2E20F7C-A450-4CE9-8668-A24BAE5CE892}" vid="{C9082DFA-CCE5-4318-9DA1-8D15C5165ADB}"/>
    </a:ext>
  </a:extLst>
</a:theme>
</file>

<file path=ppt/theme/theme2.xml><?xml version="1.0" encoding="utf-8"?>
<a:theme xmlns:a="http://schemas.openxmlformats.org/drawingml/2006/main" name="1_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llins_PPT_Template_ITC_UTAS_2018_16x9_bam.potx" id="{CABE2381-47F5-4C44-A521-07CCECE79B99}" vid="{C6ADA71E-084B-4DBB-BAA5-4A2080023A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Collins_Tech_Data_16x9</Template>
  <TotalTime>6741</TotalTime>
  <Words>1624</Words>
  <Application>Microsoft Macintosh PowerPoint</Application>
  <PresentationFormat>Widescreen</PresentationFormat>
  <Paragraphs>222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Regular</vt:lpstr>
      <vt:lpstr>Calibri</vt:lpstr>
      <vt:lpstr>Menlo</vt:lpstr>
      <vt:lpstr>Menlo-Regular</vt:lpstr>
      <vt:lpstr>Stencil</vt:lpstr>
      <vt:lpstr>Collins Aerospace 16x9</vt:lpstr>
      <vt:lpstr>1_Collins Aerospace 16x9</vt:lpstr>
      <vt:lpstr>Cyber Assured Systems Engineering</vt:lpstr>
      <vt:lpstr>Simple AADL System Design</vt:lpstr>
      <vt:lpstr>DARPA CASE</vt:lpstr>
      <vt:lpstr>GearCase and DCRYPPS Cyber Analysis</vt:lpstr>
      <vt:lpstr>ADD Cyber Requirement for System</vt:lpstr>
      <vt:lpstr>Update Waypoint Manager Contract</vt:lpstr>
      <vt:lpstr>AGREE Analysis</vt:lpstr>
      <vt:lpstr>ADD Filter to Block bad Input</vt:lpstr>
      <vt:lpstr>Filter Contract</vt:lpstr>
      <vt:lpstr>Add Monitor TO DETECT BAD INPUT</vt:lpstr>
      <vt:lpstr>FINAL transformed System</vt:lpstr>
      <vt:lpstr>AGREE Analysis of HARDENED Design</vt:lpstr>
      <vt:lpstr>AGREE Semantic Embedding IN HOL</vt:lpstr>
      <vt:lpstr>SPLAT Synthesis</vt:lpstr>
      <vt:lpstr>UxAS Case STUDY</vt:lpstr>
      <vt:lpstr>UxAS Case STUDY</vt:lpstr>
      <vt:lpstr>Conclusions and Future Work</vt:lpstr>
      <vt:lpstr>Outline (15 minute Target)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meeting agenda (Collins)</dc:title>
  <dc:creator>Cofer, Darren D                            Collins</dc:creator>
  <cp:lastModifiedBy>Eric Mercer</cp:lastModifiedBy>
  <cp:revision>66</cp:revision>
  <dcterms:created xsi:type="dcterms:W3CDTF">2021-09-20T22:30:16Z</dcterms:created>
  <dcterms:modified xsi:type="dcterms:W3CDTF">2021-10-14T16:34:21Z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47dd6a-a4a1-440b-a6a3-9124ef1ee017_Enabled">
    <vt:lpwstr>True</vt:lpwstr>
  </property>
  <property fmtid="{D5CDD505-2E9C-101B-9397-08002B2CF9AE}" pid="3" name="MSIP_Label_4447dd6a-a4a1-440b-a6a3-9124ef1ee017_SiteId">
    <vt:lpwstr>7a18110d-ef9b-4274-acef-e62ab0fe28ed</vt:lpwstr>
  </property>
  <property fmtid="{D5CDD505-2E9C-101B-9397-08002B2CF9AE}" pid="4" name="MSIP_Label_4447dd6a-a4a1-440b-a6a3-9124ef1ee017_Owner">
    <vt:lpwstr>10657319@adxuser.com</vt:lpwstr>
  </property>
  <property fmtid="{D5CDD505-2E9C-101B-9397-08002B2CF9AE}" pid="5" name="MSIP_Label_4447dd6a-a4a1-440b-a6a3-9124ef1ee017_SetDate">
    <vt:lpwstr>2021-09-20T23:13:40.8712298Z</vt:lpwstr>
  </property>
  <property fmtid="{D5CDD505-2E9C-101B-9397-08002B2CF9AE}" pid="6" name="MSIP_Label_4447dd6a-a4a1-440b-a6a3-9124ef1ee017_Name">
    <vt:lpwstr>NO TECH DATA</vt:lpwstr>
  </property>
  <property fmtid="{D5CDD505-2E9C-101B-9397-08002B2CF9AE}" pid="7" name="MSIP_Label_4447dd6a-a4a1-440b-a6a3-9124ef1ee017_Application">
    <vt:lpwstr>Microsoft Azure Information Protection</vt:lpwstr>
  </property>
  <property fmtid="{D5CDD505-2E9C-101B-9397-08002B2CF9AE}" pid="8" name="MSIP_Label_4447dd6a-a4a1-440b-a6a3-9124ef1ee017_ActionId">
    <vt:lpwstr>eefe364f-1d82-4f25-9445-b4591d7267b0</vt:lpwstr>
  </property>
  <property fmtid="{D5CDD505-2E9C-101B-9397-08002B2CF9AE}" pid="9" name="MSIP_Label_4447dd6a-a4a1-440b-a6a3-9124ef1ee017_Extended_MSFT_Method">
    <vt:lpwstr>Manual</vt:lpwstr>
  </property>
  <property fmtid="{D5CDD505-2E9C-101B-9397-08002B2CF9AE}" pid="10" name="Sensitivity">
    <vt:lpwstr>NO TECH DATA</vt:lpwstr>
  </property>
</Properties>
</file>